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60" r:id="rId3"/>
    <p:sldId id="258" r:id="rId4"/>
    <p:sldId id="261" r:id="rId5"/>
    <p:sldId id="265" r:id="rId6"/>
    <p:sldId id="262" r:id="rId7"/>
    <p:sldId id="266" r:id="rId8"/>
    <p:sldId id="267" r:id="rId9"/>
    <p:sldId id="268" r:id="rId10"/>
    <p:sldId id="269" r:id="rId1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23BF9A"/>
    <a:srgbClr val="21C9B9"/>
    <a:srgbClr val="28BED2"/>
    <a:srgbClr val="FFFF99"/>
    <a:srgbClr val="000000"/>
    <a:srgbClr val="848484"/>
    <a:srgbClr val="4472C4"/>
    <a:srgbClr val="27D3AA"/>
    <a:srgbClr val="27B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66" autoAdjust="0"/>
  </p:normalViewPr>
  <p:slideViewPr>
    <p:cSldViewPr snapToGrid="0">
      <p:cViewPr>
        <p:scale>
          <a:sx n="67" d="100"/>
          <a:sy n="67" d="100"/>
        </p:scale>
        <p:origin x="92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268B6-8988-4FFE-8BBF-746E91E928F5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B237D-DBE7-4BDF-A6CA-B4D3CD8AD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0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376858-16C8-476E-BDAB-6200D70306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" y="1"/>
            <a:ext cx="10691813" cy="75596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17E960-5D10-4D59-9DA3-1991B42FE785}"/>
              </a:ext>
            </a:extLst>
          </p:cNvPr>
          <p:cNvSpPr/>
          <p:nvPr userDrawn="1"/>
        </p:nvSpPr>
        <p:spPr>
          <a:xfrm>
            <a:off x="0" y="-1"/>
            <a:ext cx="10691813" cy="7559675"/>
          </a:xfrm>
          <a:prstGeom prst="rect">
            <a:avLst/>
          </a:prstGeom>
          <a:solidFill>
            <a:schemeClr val="tx1">
              <a:alpha val="2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59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3D4D25-6B39-487C-8D01-F2DDC8BE4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" y="1"/>
            <a:ext cx="10691813" cy="75596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0E3410-191D-42F3-AA5D-A272AEF44995}"/>
              </a:ext>
            </a:extLst>
          </p:cNvPr>
          <p:cNvSpPr/>
          <p:nvPr userDrawn="1"/>
        </p:nvSpPr>
        <p:spPr>
          <a:xfrm>
            <a:off x="0" y="-1"/>
            <a:ext cx="10691813" cy="7559675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00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98B0FE-7D58-425E-9E76-E6EAE8808FE0}"/>
              </a:ext>
            </a:extLst>
          </p:cNvPr>
          <p:cNvSpPr/>
          <p:nvPr userDrawn="1"/>
        </p:nvSpPr>
        <p:spPr>
          <a:xfrm>
            <a:off x="0" y="641131"/>
            <a:ext cx="10688979" cy="6918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30216-8730-4809-B7A5-EF87D8BD9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95"/>
          <a:stretch/>
        </p:blipFill>
        <p:spPr>
          <a:xfrm>
            <a:off x="-2833" y="1"/>
            <a:ext cx="10691813" cy="8092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9D20A8-2F59-4452-BB02-245E1B5249C5}"/>
              </a:ext>
            </a:extLst>
          </p:cNvPr>
          <p:cNvSpPr/>
          <p:nvPr userDrawn="1"/>
        </p:nvSpPr>
        <p:spPr>
          <a:xfrm>
            <a:off x="-2834" y="-1"/>
            <a:ext cx="10691813" cy="809297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464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28F985-9690-4B59-97C1-8E62B8265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" y="1"/>
            <a:ext cx="10691813" cy="7559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88DAAC-2371-4914-96A5-162249E49934}"/>
              </a:ext>
            </a:extLst>
          </p:cNvPr>
          <p:cNvSpPr/>
          <p:nvPr userDrawn="1"/>
        </p:nvSpPr>
        <p:spPr>
          <a:xfrm>
            <a:off x="-2830" y="0"/>
            <a:ext cx="10691813" cy="7559675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2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32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3FE75BD-DC29-451D-8FE5-4AB4C0B4F533}"/>
              </a:ext>
            </a:extLst>
          </p:cNvPr>
          <p:cNvSpPr txBox="1"/>
          <p:nvPr/>
        </p:nvSpPr>
        <p:spPr>
          <a:xfrm>
            <a:off x="3893568" y="7044578"/>
            <a:ext cx="26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2018111374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박세연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2C364-18BE-4FAE-9F04-B5FD03CEC1D8}"/>
              </a:ext>
            </a:extLst>
          </p:cNvPr>
          <p:cNvSpPr txBox="1"/>
          <p:nvPr/>
        </p:nvSpPr>
        <p:spPr>
          <a:xfrm>
            <a:off x="1534511" y="5260167"/>
            <a:ext cx="7469976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700" b="1" spc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Database</a:t>
            </a:r>
            <a:r>
              <a:rPr lang="ko-KR" altLang="en-US" sz="700" b="1" spc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700" b="1" spc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Term</a:t>
            </a:r>
            <a:r>
              <a:rPr lang="ko-KR" altLang="en-US" sz="700" b="1" spc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700" b="1" spc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E4F08-B5C8-49EF-8278-2580E6E79A69}"/>
              </a:ext>
            </a:extLst>
          </p:cNvPr>
          <p:cNvSpPr txBox="1"/>
          <p:nvPr/>
        </p:nvSpPr>
        <p:spPr>
          <a:xfrm>
            <a:off x="4897821" y="1614663"/>
            <a:ext cx="4106665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ko-KR" altLang="en-US" sz="2000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데이터베이스 </a:t>
            </a:r>
            <a:r>
              <a:rPr lang="ko-KR" altLang="en-US" sz="2000" spc="3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텀</a:t>
            </a:r>
            <a:r>
              <a:rPr lang="ko-KR" altLang="en-US" sz="2000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4396B-65EB-4932-BA78-858E5B3F7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935" y="248791"/>
            <a:ext cx="123614" cy="596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196E6E-2FE7-48ED-A118-B4EF1ABD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9" y="6746200"/>
            <a:ext cx="123614" cy="5967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7A203C-B9C6-4D94-A856-0B4AB7FDCA4A}"/>
              </a:ext>
            </a:extLst>
          </p:cNvPr>
          <p:cNvSpPr/>
          <p:nvPr/>
        </p:nvSpPr>
        <p:spPr>
          <a:xfrm>
            <a:off x="1534512" y="2316917"/>
            <a:ext cx="7326014" cy="269701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49C00B-449D-49C4-BC34-1F612E5B1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7" t="37955" r="12805" b="42302"/>
          <a:stretch/>
        </p:blipFill>
        <p:spPr>
          <a:xfrm>
            <a:off x="8313683" y="2869324"/>
            <a:ext cx="1008993" cy="149247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5C14C7-01B1-4AFB-AD06-66B5611C9B2F}"/>
              </a:ext>
            </a:extLst>
          </p:cNvPr>
          <p:cNvSpPr/>
          <p:nvPr/>
        </p:nvSpPr>
        <p:spPr>
          <a:xfrm>
            <a:off x="8313683" y="2869324"/>
            <a:ext cx="1008993" cy="1492470"/>
          </a:xfrm>
          <a:prstGeom prst="rect">
            <a:avLst/>
          </a:prstGeom>
          <a:solidFill>
            <a:schemeClr val="tx1">
              <a:alpha val="2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79400-8531-4652-A7E8-C18740B9123F}"/>
              </a:ext>
            </a:extLst>
          </p:cNvPr>
          <p:cNvSpPr txBox="1"/>
          <p:nvPr/>
        </p:nvSpPr>
        <p:spPr>
          <a:xfrm>
            <a:off x="3741683" y="3413639"/>
            <a:ext cx="526280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ko-KR" altLang="en-US" sz="3200" b="1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동국대 전자책도서관 </a:t>
            </a:r>
            <a:r>
              <a:rPr lang="en-US" altLang="ko-KR" sz="3200" b="1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endParaRPr lang="ko-KR" altLang="en-US" sz="3200" b="1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6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9DE1-94C2-4A53-91F8-7D2997AEDC6C}"/>
              </a:ext>
            </a:extLst>
          </p:cNvPr>
          <p:cNvSpPr txBox="1"/>
          <p:nvPr/>
        </p:nvSpPr>
        <p:spPr>
          <a:xfrm>
            <a:off x="318089" y="984732"/>
            <a:ext cx="6886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이름으로 검색하기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도서명이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아몬드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 책 검색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E2BB6B-319E-430E-A6A8-5A60367C8275}"/>
              </a:ext>
            </a:extLst>
          </p:cNvPr>
          <p:cNvSpPr txBox="1"/>
          <p:nvPr/>
        </p:nvSpPr>
        <p:spPr>
          <a:xfrm>
            <a:off x="355031" y="3197591"/>
            <a:ext cx="708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장르로 검색하기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	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장르가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＇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＇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해당하는 책 검색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5CC39-611B-4861-8E33-D94D27D16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2" b="15491"/>
          <a:stretch/>
        </p:blipFill>
        <p:spPr>
          <a:xfrm>
            <a:off x="643842" y="1399097"/>
            <a:ext cx="7653126" cy="8375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88DE80-5B3F-4717-86D3-4AA0685E0020}"/>
              </a:ext>
            </a:extLst>
          </p:cNvPr>
          <p:cNvSpPr txBox="1"/>
          <p:nvPr/>
        </p:nvSpPr>
        <p:spPr>
          <a:xfrm>
            <a:off x="643840" y="2186863"/>
            <a:ext cx="7323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SELECT *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book</a:t>
            </a:r>
            <a:r>
              <a:rPr lang="ko-KR" altLang="en-US" dirty="0"/>
              <a:t>, </a:t>
            </a:r>
            <a:r>
              <a:rPr lang="ko-KR" altLang="en-US" dirty="0" err="1"/>
              <a:t>author</a:t>
            </a:r>
            <a:endParaRPr lang="ko-KR" altLang="en-US" dirty="0"/>
          </a:p>
          <a:p>
            <a:r>
              <a:rPr lang="ko-KR" altLang="en-US" dirty="0"/>
              <a:t>WHERE </a:t>
            </a:r>
            <a:r>
              <a:rPr lang="ko-KR" altLang="en-US" dirty="0" err="1"/>
              <a:t>book.bookname</a:t>
            </a:r>
            <a:r>
              <a:rPr lang="ko-KR" altLang="en-US" dirty="0"/>
              <a:t> = '아몬드' AND book.id = </a:t>
            </a:r>
            <a:r>
              <a:rPr lang="ko-KR" altLang="en-US" dirty="0" err="1"/>
              <a:t>author.book_id</a:t>
            </a:r>
            <a:r>
              <a:rPr lang="ko-KR" altLang="en-US" dirty="0"/>
              <a:t>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C8BFF-DFA4-4585-9C00-72F559D93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3" b="12755"/>
          <a:stretch/>
        </p:blipFill>
        <p:spPr>
          <a:xfrm>
            <a:off x="643840" y="3561843"/>
            <a:ext cx="7865977" cy="10255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621C5B-4967-4620-B586-F2A47398DA9D}"/>
              </a:ext>
            </a:extLst>
          </p:cNvPr>
          <p:cNvSpPr txBox="1"/>
          <p:nvPr/>
        </p:nvSpPr>
        <p:spPr>
          <a:xfrm>
            <a:off x="643840" y="4539471"/>
            <a:ext cx="7323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SELECT *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book</a:t>
            </a:r>
            <a:r>
              <a:rPr lang="ko-KR" altLang="en-US" dirty="0"/>
              <a:t>, </a:t>
            </a:r>
            <a:r>
              <a:rPr lang="ko-KR" altLang="en-US" dirty="0" err="1"/>
              <a:t>author</a:t>
            </a:r>
            <a:endParaRPr lang="ko-KR" altLang="en-US" dirty="0"/>
          </a:p>
          <a:p>
            <a:r>
              <a:rPr lang="ko-KR" altLang="en-US" dirty="0"/>
              <a:t>WHERE </a:t>
            </a:r>
            <a:r>
              <a:rPr lang="ko-KR" altLang="en-US" dirty="0" err="1"/>
              <a:t>book.genre</a:t>
            </a:r>
            <a:r>
              <a:rPr lang="ko-KR" altLang="en-US" dirty="0"/>
              <a:t> = '소설' AND book.id = </a:t>
            </a:r>
            <a:r>
              <a:rPr lang="ko-KR" altLang="en-US" dirty="0" err="1"/>
              <a:t>author.book_id</a:t>
            </a:r>
            <a:r>
              <a:rPr lang="ko-KR" altLang="en-US" dirty="0"/>
              <a:t>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412A0F-F476-4F9E-B2A6-60FE68B4D3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2" b="11231"/>
          <a:stretch/>
        </p:blipFill>
        <p:spPr>
          <a:xfrm>
            <a:off x="643839" y="5989614"/>
            <a:ext cx="8845879" cy="13126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0D286E-9A49-47EE-995E-D40C16E9CB6E}"/>
              </a:ext>
            </a:extLst>
          </p:cNvPr>
          <p:cNvSpPr txBox="1"/>
          <p:nvPr/>
        </p:nvSpPr>
        <p:spPr>
          <a:xfrm>
            <a:off x="318089" y="5622320"/>
            <a:ext cx="708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신간도서 목록보기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등록한지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개월 이내의 도서 목록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1D3DA0-14C3-4027-9E52-DC70C797ECDD}"/>
              </a:ext>
            </a:extLst>
          </p:cNvPr>
          <p:cNvSpPr txBox="1"/>
          <p:nvPr/>
        </p:nvSpPr>
        <p:spPr>
          <a:xfrm>
            <a:off x="7538625" y="4768265"/>
            <a:ext cx="3153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SELECT *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book</a:t>
            </a:r>
            <a:r>
              <a:rPr lang="ko-KR" altLang="en-US" dirty="0"/>
              <a:t>, </a:t>
            </a:r>
            <a:r>
              <a:rPr lang="ko-KR" altLang="en-US" dirty="0" err="1"/>
              <a:t>author</a:t>
            </a:r>
            <a:endParaRPr lang="ko-KR" altLang="en-US" dirty="0"/>
          </a:p>
          <a:p>
            <a:r>
              <a:rPr lang="ko-KR" altLang="en-US" dirty="0"/>
              <a:t>WHERE </a:t>
            </a:r>
            <a:r>
              <a:rPr lang="ko-KR" altLang="en-US" dirty="0" err="1"/>
              <a:t>book.newbook</a:t>
            </a:r>
            <a:r>
              <a:rPr lang="ko-KR" altLang="en-US" dirty="0"/>
              <a:t> = '</a:t>
            </a:r>
            <a:r>
              <a:rPr lang="ko-KR" altLang="en-US" dirty="0" err="1"/>
              <a:t>yes</a:t>
            </a:r>
            <a:r>
              <a:rPr lang="ko-KR" altLang="en-US" dirty="0"/>
              <a:t>' AND book.id = </a:t>
            </a:r>
            <a:r>
              <a:rPr lang="ko-KR" altLang="en-US" dirty="0" err="1"/>
              <a:t>author.book_id</a:t>
            </a:r>
            <a:r>
              <a:rPr lang="ko-KR" altLang="en-US" dirty="0"/>
              <a:t>;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F65E95-EA7C-487C-959E-919362403AE4}"/>
              </a:ext>
            </a:extLst>
          </p:cNvPr>
          <p:cNvSpPr/>
          <p:nvPr/>
        </p:nvSpPr>
        <p:spPr>
          <a:xfrm>
            <a:off x="1553612" y="1754636"/>
            <a:ext cx="968871" cy="40348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F61D37-042B-4297-B7E7-E5457AECF743}"/>
              </a:ext>
            </a:extLst>
          </p:cNvPr>
          <p:cNvSpPr/>
          <p:nvPr/>
        </p:nvSpPr>
        <p:spPr>
          <a:xfrm>
            <a:off x="3595933" y="3609169"/>
            <a:ext cx="597695" cy="8879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EC5464-7C42-4BDD-AFC6-EACA59004C00}"/>
              </a:ext>
            </a:extLst>
          </p:cNvPr>
          <p:cNvSpPr/>
          <p:nvPr/>
        </p:nvSpPr>
        <p:spPr>
          <a:xfrm>
            <a:off x="6528319" y="6091652"/>
            <a:ext cx="864189" cy="11079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F1E58A-6074-4A1B-814C-03F214D61B89}"/>
              </a:ext>
            </a:extLst>
          </p:cNvPr>
          <p:cNvCxnSpPr/>
          <p:nvPr/>
        </p:nvCxnSpPr>
        <p:spPr>
          <a:xfrm flipH="1">
            <a:off x="7073462" y="5462801"/>
            <a:ext cx="465163" cy="62885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14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동국대 전자책 도서관 </a:t>
            </a:r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C2C283-9D45-4005-9A3E-335DB9B8A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" b="3323"/>
          <a:stretch/>
        </p:blipFill>
        <p:spPr>
          <a:xfrm>
            <a:off x="318089" y="1571625"/>
            <a:ext cx="4369942" cy="5546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BEE110-E541-4063-B653-3D21C5AE40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 b="3416"/>
          <a:stretch/>
        </p:blipFill>
        <p:spPr>
          <a:xfrm>
            <a:off x="5419726" y="1571625"/>
            <a:ext cx="4399991" cy="5546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5C9B29-3588-49A1-B587-70E795208858}"/>
              </a:ext>
            </a:extLst>
          </p:cNvPr>
          <p:cNvSpPr txBox="1"/>
          <p:nvPr/>
        </p:nvSpPr>
        <p:spPr>
          <a:xfrm>
            <a:off x="194475" y="1048755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동국대 전자책 도서관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DB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7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ERD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B28404-268C-417C-8D36-470870E4E9D5}"/>
              </a:ext>
            </a:extLst>
          </p:cNvPr>
          <p:cNvGrpSpPr/>
          <p:nvPr/>
        </p:nvGrpSpPr>
        <p:grpSpPr>
          <a:xfrm>
            <a:off x="318089" y="1361126"/>
            <a:ext cx="6313939" cy="5299087"/>
            <a:chOff x="318089" y="733570"/>
            <a:chExt cx="9910978" cy="619828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02F12E4-7F23-4859-A0D3-09913F4AF8B5}"/>
                </a:ext>
              </a:extLst>
            </p:cNvPr>
            <p:cNvSpPr/>
            <p:nvPr/>
          </p:nvSpPr>
          <p:spPr>
            <a:xfrm>
              <a:off x="7920458" y="6278887"/>
              <a:ext cx="1004735" cy="571545"/>
            </a:xfrm>
            <a:prstGeom prst="ellipse">
              <a:avLst/>
            </a:prstGeom>
            <a:solidFill>
              <a:srgbClr val="28BED2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E6DDB2A-1390-41B3-ACA6-4C095F2DD64A}"/>
                </a:ext>
              </a:extLst>
            </p:cNvPr>
            <p:cNvSpPr/>
            <p:nvPr/>
          </p:nvSpPr>
          <p:spPr>
            <a:xfrm>
              <a:off x="1753349" y="6295697"/>
              <a:ext cx="1058161" cy="571545"/>
            </a:xfrm>
            <a:prstGeom prst="ellipse">
              <a:avLst/>
            </a:prstGeom>
            <a:solidFill>
              <a:srgbClr val="28BED2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B044B8D-B9B3-4FB6-A8F1-C0B3CA22A9AC}"/>
                </a:ext>
              </a:extLst>
            </p:cNvPr>
            <p:cNvSpPr/>
            <p:nvPr/>
          </p:nvSpPr>
          <p:spPr>
            <a:xfrm>
              <a:off x="4303142" y="6201290"/>
              <a:ext cx="1004735" cy="571545"/>
            </a:xfrm>
            <a:prstGeom prst="ellipse">
              <a:avLst/>
            </a:prstGeom>
            <a:solidFill>
              <a:srgbClr val="28BED2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38E6A29-38B4-4996-8AC3-408C73E55D75}"/>
                </a:ext>
              </a:extLst>
            </p:cNvPr>
            <p:cNvSpPr/>
            <p:nvPr/>
          </p:nvSpPr>
          <p:spPr>
            <a:xfrm>
              <a:off x="472652" y="4030756"/>
              <a:ext cx="1004735" cy="571545"/>
            </a:xfrm>
            <a:prstGeom prst="ellipse">
              <a:avLst/>
            </a:prstGeom>
            <a:solidFill>
              <a:srgbClr val="28BED2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6DBA18-4C11-4DC5-BE4B-1BC78F4A2070}"/>
                </a:ext>
              </a:extLst>
            </p:cNvPr>
            <p:cNvSpPr/>
            <p:nvPr/>
          </p:nvSpPr>
          <p:spPr>
            <a:xfrm>
              <a:off x="6754416" y="3989944"/>
              <a:ext cx="1004735" cy="571545"/>
            </a:xfrm>
            <a:prstGeom prst="ellipse">
              <a:avLst/>
            </a:prstGeom>
            <a:solidFill>
              <a:srgbClr val="28BED2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8EC7AB-153C-4C6D-9FBD-38155CD19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4207" y="6243853"/>
              <a:ext cx="1074944" cy="58225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84767E7-0A13-4649-8453-21821B7E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057" y="6192010"/>
              <a:ext cx="1074944" cy="634096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DBD13A0-8619-450F-8DB9-616A2EFA9B62}"/>
                </a:ext>
              </a:extLst>
            </p:cNvPr>
            <p:cNvSpPr/>
            <p:nvPr/>
          </p:nvSpPr>
          <p:spPr>
            <a:xfrm>
              <a:off x="506447" y="6295697"/>
              <a:ext cx="1070106" cy="530408"/>
            </a:xfrm>
            <a:prstGeom prst="ellipse">
              <a:avLst/>
            </a:prstGeom>
            <a:solidFill>
              <a:srgbClr val="FFFF99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C333AC3-D8E2-4E11-B1A3-47CC4AA3D069}"/>
                </a:ext>
              </a:extLst>
            </p:cNvPr>
            <p:cNvSpPr/>
            <p:nvPr/>
          </p:nvSpPr>
          <p:spPr>
            <a:xfrm>
              <a:off x="5629228" y="3989945"/>
              <a:ext cx="1082566" cy="571545"/>
            </a:xfrm>
            <a:prstGeom prst="ellipse">
              <a:avLst/>
            </a:prstGeom>
            <a:solidFill>
              <a:srgbClr val="FFFF99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3AAEF44-543A-4EB7-B238-4F6C3DF53E80}"/>
                </a:ext>
              </a:extLst>
            </p:cNvPr>
            <p:cNvSpPr/>
            <p:nvPr/>
          </p:nvSpPr>
          <p:spPr>
            <a:xfrm>
              <a:off x="1154497" y="2098330"/>
              <a:ext cx="1082566" cy="639690"/>
            </a:xfrm>
            <a:prstGeom prst="ellipse">
              <a:avLst/>
            </a:prstGeom>
            <a:solidFill>
              <a:srgbClr val="FFFF99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DCEA4A-A924-4C6D-A633-B0E96B98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089" y="2947531"/>
              <a:ext cx="5183505" cy="181422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1A8CE4-EC87-40D7-8045-E4BA98F9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550" y="733570"/>
              <a:ext cx="8321360" cy="21384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842DCB-98CF-4E85-920D-4581AD80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228" y="2825842"/>
              <a:ext cx="4466879" cy="18440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A453F7-0A05-43A6-8A66-D12243B18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435" y="5248367"/>
              <a:ext cx="3622150" cy="15784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DA7C39-D957-46C0-B1DA-55FDDC69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47" y="5180780"/>
              <a:ext cx="2378667" cy="17510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9ACC21B-0A1D-4EF3-93DB-D8A202BC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585" y="5192784"/>
              <a:ext cx="3612482" cy="1739067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1F51EF3-5BAB-463B-AD1C-E1D6E0D4DA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5" b="24094"/>
          <a:stretch/>
        </p:blipFill>
        <p:spPr>
          <a:xfrm>
            <a:off x="6805114" y="1361126"/>
            <a:ext cx="3417927" cy="24187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9EF80B6-03D3-4B6B-B1E3-475072D9F2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5"/>
          <a:stretch/>
        </p:blipFill>
        <p:spPr>
          <a:xfrm>
            <a:off x="6805114" y="3938137"/>
            <a:ext cx="3417927" cy="31864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FCE97C9-4721-4EED-A0D6-4B72FD6BD2DE}"/>
              </a:ext>
            </a:extLst>
          </p:cNvPr>
          <p:cNvSpPr txBox="1"/>
          <p:nvPr/>
        </p:nvSpPr>
        <p:spPr>
          <a:xfrm>
            <a:off x="5644781" y="4622711"/>
            <a:ext cx="1311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대출일자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CBBDAF-A983-461E-9BCA-DEC44A767128}"/>
              </a:ext>
            </a:extLst>
          </p:cNvPr>
          <p:cNvSpPr txBox="1"/>
          <p:nvPr/>
        </p:nvSpPr>
        <p:spPr>
          <a:xfrm>
            <a:off x="4894926" y="3011369"/>
            <a:ext cx="2061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)&lt;3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개월 이내</a:t>
            </a:r>
          </a:p>
        </p:txBody>
      </p:sp>
    </p:spTree>
    <p:extLst>
      <p:ext uri="{BB962C8B-B14F-4D97-AF65-F5344CB8AC3E}">
        <p14:creationId xmlns:p14="http://schemas.microsoft.com/office/powerpoint/2010/main" val="413563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릴레이션 스키마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0E4E10-6CD7-4591-9674-940B65BF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" y="1740236"/>
            <a:ext cx="3513145" cy="20396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41173-F096-49AC-8028-21E902E3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6" y="4154709"/>
            <a:ext cx="2506822" cy="25697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B17CEA-1F74-4F8D-A113-221E34F26B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26" y="1722266"/>
            <a:ext cx="4798005" cy="2057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2ECB6-D5BF-4BDF-B0CA-A2C58C25D88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1" y="4276007"/>
            <a:ext cx="2731448" cy="2363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B9590B-9FD3-4180-9D98-46B20827C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59185" r="57035" b="4432"/>
          <a:stretch/>
        </p:blipFill>
        <p:spPr>
          <a:xfrm>
            <a:off x="8353489" y="4108912"/>
            <a:ext cx="1481959" cy="9834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FBF1EF-C22B-470B-86D0-8D220400F2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2" t="52668"/>
          <a:stretch/>
        </p:blipFill>
        <p:spPr>
          <a:xfrm>
            <a:off x="2704504" y="3991639"/>
            <a:ext cx="1583504" cy="11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1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릴레이션 스키마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84EB05-1782-40B1-AA05-95A6FE46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" y="925030"/>
            <a:ext cx="4352528" cy="2176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D71CA8-4D1E-470A-BED6-301BFEBDDC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66" y="3422695"/>
            <a:ext cx="3514872" cy="20202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C50432-3031-4C2E-A23A-C1BC729AF7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4" y="5265683"/>
            <a:ext cx="5181973" cy="2003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9220D-3F0F-4668-9714-BD3D95716A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" y="3177181"/>
            <a:ext cx="3514872" cy="201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506F5D-1D88-4C83-A75C-B0EB2F9C1C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75" y="1279770"/>
            <a:ext cx="5223033" cy="20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AE856-0FCC-4AE7-9CAB-7E13146B4F74}"/>
              </a:ext>
            </a:extLst>
          </p:cNvPr>
          <p:cNvSpPr txBox="1"/>
          <p:nvPr/>
        </p:nvSpPr>
        <p:spPr>
          <a:xfrm>
            <a:off x="194475" y="1048755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데이터 삽입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43072-AE0E-47F2-B584-F429C7F90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19147" b="8456"/>
          <a:stretch/>
        </p:blipFill>
        <p:spPr>
          <a:xfrm>
            <a:off x="4766475" y="1838571"/>
            <a:ext cx="2799775" cy="20251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40A0EF5-4C28-4DA3-83B1-EE281F03601F}"/>
              </a:ext>
            </a:extLst>
          </p:cNvPr>
          <p:cNvSpPr txBox="1"/>
          <p:nvPr/>
        </p:nvSpPr>
        <p:spPr>
          <a:xfrm>
            <a:off x="4671204" y="1455371"/>
            <a:ext cx="347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① 다중 값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속성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(author)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데이터 삽입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F8C452-B194-4990-BD8A-9FD0F7258E74}"/>
              </a:ext>
            </a:extLst>
          </p:cNvPr>
          <p:cNvSpPr txBox="1"/>
          <p:nvPr/>
        </p:nvSpPr>
        <p:spPr>
          <a:xfrm>
            <a:off x="684748" y="4156240"/>
            <a:ext cx="5453293" cy="27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② 신간도서 설정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신간도서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등록한지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개월 이내의 도서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7E1381-7879-4E6D-A12E-F6881ED1D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0"/>
          <a:stretch/>
        </p:blipFill>
        <p:spPr>
          <a:xfrm>
            <a:off x="684749" y="1727116"/>
            <a:ext cx="3591451" cy="21365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C172A4-D29F-4FBD-A235-1E4FC2A3AE0E}"/>
              </a:ext>
            </a:extLst>
          </p:cNvPr>
          <p:cNvSpPr txBox="1"/>
          <p:nvPr/>
        </p:nvSpPr>
        <p:spPr>
          <a:xfrm>
            <a:off x="684749" y="1450117"/>
            <a:ext cx="26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6495B-ECB0-4A06-9CF2-3574ED334BD0}"/>
              </a:ext>
            </a:extLst>
          </p:cNvPr>
          <p:cNvSpPr txBox="1"/>
          <p:nvPr/>
        </p:nvSpPr>
        <p:spPr>
          <a:xfrm>
            <a:off x="725592" y="6619808"/>
            <a:ext cx="7659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UPDATE </a:t>
            </a:r>
            <a:r>
              <a:rPr lang="ko-KR" altLang="en-US" dirty="0" err="1"/>
              <a:t>book</a:t>
            </a:r>
            <a:endParaRPr lang="ko-KR" altLang="en-US" dirty="0"/>
          </a:p>
          <a:p>
            <a:r>
              <a:rPr lang="ko-KR" altLang="en-US" dirty="0"/>
              <a:t>SET </a:t>
            </a:r>
            <a:r>
              <a:rPr lang="ko-KR" altLang="en-US" dirty="0" err="1"/>
              <a:t>newbook</a:t>
            </a:r>
            <a:r>
              <a:rPr lang="ko-KR" altLang="en-US" dirty="0"/>
              <a:t> = '</a:t>
            </a:r>
            <a:r>
              <a:rPr lang="ko-KR" altLang="en-US" dirty="0" err="1"/>
              <a:t>yes</a:t>
            </a:r>
            <a:r>
              <a:rPr lang="ko-KR" altLang="en-US" dirty="0"/>
              <a:t>'</a:t>
            </a:r>
          </a:p>
          <a:p>
            <a:r>
              <a:rPr lang="ko-KR" altLang="en-US" dirty="0"/>
              <a:t>WHERE </a:t>
            </a:r>
            <a:r>
              <a:rPr lang="ko-KR" altLang="en-US" dirty="0" err="1"/>
              <a:t>regdate</a:t>
            </a:r>
            <a:r>
              <a:rPr lang="ko-KR" altLang="en-US" dirty="0"/>
              <a:t> &gt;= DATE_ADD(CURDATE(), INTERVAL -3 MONTH);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EC28EC9-DA40-4DC5-BFF9-CBC4451EA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9" y="4524324"/>
            <a:ext cx="8590273" cy="200439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A50B91-722A-49C3-B437-2097A1B13430}"/>
              </a:ext>
            </a:extLst>
          </p:cNvPr>
          <p:cNvSpPr/>
          <p:nvPr/>
        </p:nvSpPr>
        <p:spPr>
          <a:xfrm>
            <a:off x="6660466" y="4627091"/>
            <a:ext cx="905784" cy="17947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DF488C1-D517-4E92-9550-C7CA1C95572A}"/>
              </a:ext>
            </a:extLst>
          </p:cNvPr>
          <p:cNvCxnSpPr/>
          <p:nvPr/>
        </p:nvCxnSpPr>
        <p:spPr>
          <a:xfrm flipV="1">
            <a:off x="6484883" y="6528721"/>
            <a:ext cx="378372" cy="502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A0C5AE7-E670-43DF-AB26-4138E4D44A0A}"/>
              </a:ext>
            </a:extLst>
          </p:cNvPr>
          <p:cNvCxnSpPr>
            <a:cxnSpLocks/>
          </p:cNvCxnSpPr>
          <p:nvPr/>
        </p:nvCxnSpPr>
        <p:spPr>
          <a:xfrm>
            <a:off x="7392508" y="3581416"/>
            <a:ext cx="754507" cy="942908"/>
          </a:xfrm>
          <a:prstGeom prst="straightConnector1">
            <a:avLst/>
          </a:prstGeom>
          <a:ln w="38100">
            <a:solidFill>
              <a:srgbClr val="23BF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4F8B4-5632-4964-8A2C-66B7D4CF81C8}"/>
              </a:ext>
            </a:extLst>
          </p:cNvPr>
          <p:cNvSpPr/>
          <p:nvPr/>
        </p:nvSpPr>
        <p:spPr>
          <a:xfrm>
            <a:off x="7624360" y="4627091"/>
            <a:ext cx="1530150" cy="1794730"/>
          </a:xfrm>
          <a:prstGeom prst="rect">
            <a:avLst/>
          </a:prstGeom>
          <a:noFill/>
          <a:ln w="38100">
            <a:solidFill>
              <a:srgbClr val="23B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5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AE856-0FCC-4AE7-9CAB-7E13146B4F74}"/>
              </a:ext>
            </a:extLst>
          </p:cNvPr>
          <p:cNvSpPr txBox="1"/>
          <p:nvPr/>
        </p:nvSpPr>
        <p:spPr>
          <a:xfrm>
            <a:off x="351923" y="3990044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대출하기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26D15-E2B4-4DAB-89A3-CF0A281FAC49}"/>
              </a:ext>
            </a:extLst>
          </p:cNvPr>
          <p:cNvSpPr txBox="1"/>
          <p:nvPr/>
        </p:nvSpPr>
        <p:spPr>
          <a:xfrm>
            <a:off x="506447" y="4428146"/>
            <a:ext cx="26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 대출 테이블에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574064-54CB-4610-91FB-3090ED29EF43}"/>
              </a:ext>
            </a:extLst>
          </p:cNvPr>
          <p:cNvSpPr txBox="1"/>
          <p:nvPr/>
        </p:nvSpPr>
        <p:spPr>
          <a:xfrm>
            <a:off x="5380763" y="4428146"/>
            <a:ext cx="26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② 반납 예정일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525B97-18A5-472A-92EB-EC0B6B282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7" y="4804695"/>
            <a:ext cx="4417476" cy="1447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39995D-537D-4F2E-BB3A-A5CBD8C55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36" y="4804695"/>
            <a:ext cx="4383019" cy="14678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686E35-0512-489E-9BFD-520BFA8AE547}"/>
              </a:ext>
            </a:extLst>
          </p:cNvPr>
          <p:cNvSpPr txBox="1"/>
          <p:nvPr/>
        </p:nvSpPr>
        <p:spPr>
          <a:xfrm>
            <a:off x="318089" y="101064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추천하기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657EBF-DA3E-4B1B-82EE-9336B94328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 r="19403" b="8981"/>
          <a:stretch/>
        </p:blipFill>
        <p:spPr>
          <a:xfrm>
            <a:off x="610259" y="1448742"/>
            <a:ext cx="3104344" cy="9752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F238DA-CF95-434D-AC9C-CC9B6B788EB7}"/>
              </a:ext>
            </a:extLst>
          </p:cNvPr>
          <p:cNvSpPr txBox="1"/>
          <p:nvPr/>
        </p:nvSpPr>
        <p:spPr>
          <a:xfrm>
            <a:off x="5359966" y="6478508"/>
            <a:ext cx="51537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UPDATE </a:t>
            </a:r>
            <a:r>
              <a:rPr lang="ko-KR" altLang="en-US" dirty="0" err="1"/>
              <a:t>borrow</a:t>
            </a:r>
            <a:endParaRPr lang="ko-KR" altLang="en-US" dirty="0"/>
          </a:p>
          <a:p>
            <a:r>
              <a:rPr lang="ko-KR" altLang="en-US" dirty="0"/>
              <a:t>SET </a:t>
            </a:r>
            <a:r>
              <a:rPr lang="ko-KR" altLang="en-US" dirty="0" err="1"/>
              <a:t>exp_rtn_date</a:t>
            </a:r>
            <a:r>
              <a:rPr lang="ko-KR" altLang="en-US" dirty="0"/>
              <a:t> = DATE_ADD(</a:t>
            </a:r>
            <a:r>
              <a:rPr lang="ko-KR" altLang="en-US" dirty="0" err="1"/>
              <a:t>brw_date</a:t>
            </a:r>
            <a:r>
              <a:rPr lang="ko-KR" altLang="en-US" dirty="0"/>
              <a:t>, INTERVAL +14 DAY);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9FBF5A-CC03-4A01-AC37-10782CA1DCD9}"/>
              </a:ext>
            </a:extLst>
          </p:cNvPr>
          <p:cNvSpPr txBox="1"/>
          <p:nvPr/>
        </p:nvSpPr>
        <p:spPr>
          <a:xfrm>
            <a:off x="485650" y="6432852"/>
            <a:ext cx="5344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borrow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('00000001','20200001','2020-12-01',NULL),</a:t>
            </a:r>
          </a:p>
          <a:p>
            <a:r>
              <a:rPr lang="ko-KR" altLang="en-US" dirty="0"/>
              <a:t>('00000002','20200002','2020-12-03',NULL);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E737E1-C6DF-45C3-B5EC-F99BF0AF742E}"/>
              </a:ext>
            </a:extLst>
          </p:cNvPr>
          <p:cNvSpPr/>
          <p:nvPr/>
        </p:nvSpPr>
        <p:spPr>
          <a:xfrm>
            <a:off x="3476958" y="5087007"/>
            <a:ext cx="1324303" cy="80929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1BE5F5-1B2E-4B69-B04B-B791565D2333}"/>
              </a:ext>
            </a:extLst>
          </p:cNvPr>
          <p:cNvSpPr/>
          <p:nvPr/>
        </p:nvSpPr>
        <p:spPr>
          <a:xfrm>
            <a:off x="8464154" y="5087007"/>
            <a:ext cx="1324303" cy="80929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45D393-015A-4603-857F-63B56247CCD9}"/>
              </a:ext>
            </a:extLst>
          </p:cNvPr>
          <p:cNvSpPr txBox="1"/>
          <p:nvPr/>
        </p:nvSpPr>
        <p:spPr>
          <a:xfrm>
            <a:off x="4929307" y="1010640"/>
            <a:ext cx="263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친구 맺기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5F6A7FC-1A0A-4B1F-9B70-1EAB268C1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6" r="39367" b="14600"/>
          <a:stretch/>
        </p:blipFill>
        <p:spPr>
          <a:xfrm>
            <a:off x="5267544" y="1380591"/>
            <a:ext cx="2332030" cy="13984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AA6B610-921A-4C0E-9552-32E64D283556}"/>
              </a:ext>
            </a:extLst>
          </p:cNvPr>
          <p:cNvSpPr txBox="1"/>
          <p:nvPr/>
        </p:nvSpPr>
        <p:spPr>
          <a:xfrm>
            <a:off x="536687" y="2590617"/>
            <a:ext cx="4134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recommend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('00000001', '20200001', 'SO AMAZING!'),</a:t>
            </a:r>
          </a:p>
          <a:p>
            <a:r>
              <a:rPr lang="ko-KR" altLang="en-US" dirty="0"/>
              <a:t>('00000002', '20200002', '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bad</a:t>
            </a:r>
            <a:r>
              <a:rPr lang="ko-KR" altLang="en-US" dirty="0"/>
              <a:t> :)');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D31CE6-63C6-49F1-A117-A3EA30CEE98A}"/>
              </a:ext>
            </a:extLst>
          </p:cNvPr>
          <p:cNvSpPr txBox="1"/>
          <p:nvPr/>
        </p:nvSpPr>
        <p:spPr>
          <a:xfrm>
            <a:off x="5228326" y="2818848"/>
            <a:ext cx="2793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friend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('20200001','20200002'),</a:t>
            </a:r>
          </a:p>
          <a:p>
            <a:r>
              <a:rPr lang="ko-KR" altLang="en-US" dirty="0"/>
              <a:t>('20200001','20200003'),</a:t>
            </a:r>
          </a:p>
          <a:p>
            <a:r>
              <a:rPr lang="ko-KR" altLang="en-US" dirty="0"/>
              <a:t>('20200002','20200001'),</a:t>
            </a:r>
          </a:p>
          <a:p>
            <a:r>
              <a:rPr lang="ko-KR" altLang="en-US" dirty="0"/>
              <a:t>('20200003','20200001');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0D2E1D-B2DA-4687-BE85-C78D0E214235}"/>
              </a:ext>
            </a:extLst>
          </p:cNvPr>
          <p:cNvSpPr/>
          <p:nvPr/>
        </p:nvSpPr>
        <p:spPr>
          <a:xfrm>
            <a:off x="2456328" y="1472887"/>
            <a:ext cx="1148720" cy="93679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962F85-8F76-4369-BDCD-B2E96C0AC18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923923" y="5528307"/>
            <a:ext cx="557713" cy="10337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6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9DE1-94C2-4A53-91F8-7D2997AEDC6C}"/>
              </a:ext>
            </a:extLst>
          </p:cNvPr>
          <p:cNvSpPr txBox="1"/>
          <p:nvPr/>
        </p:nvSpPr>
        <p:spPr>
          <a:xfrm>
            <a:off x="469503" y="1182692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예약하기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예약 테이블에 추가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F0445D-B487-47D0-AB56-7C4F317E9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0" y="1630405"/>
            <a:ext cx="3816378" cy="1396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B2ADF-3985-492F-AAC8-54F34ED39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1"/>
          <a:stretch/>
        </p:blipFill>
        <p:spPr>
          <a:xfrm>
            <a:off x="3802332" y="4091445"/>
            <a:ext cx="6223000" cy="1458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129624-9B2D-42DA-8F74-1D48CC168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546" r="59705" b="8937"/>
          <a:stretch/>
        </p:blipFill>
        <p:spPr>
          <a:xfrm>
            <a:off x="837978" y="4486888"/>
            <a:ext cx="2517847" cy="929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041F98-DDE2-41D0-A662-519B7B183C32}"/>
              </a:ext>
            </a:extLst>
          </p:cNvPr>
          <p:cNvSpPr txBox="1"/>
          <p:nvPr/>
        </p:nvSpPr>
        <p:spPr>
          <a:xfrm>
            <a:off x="469503" y="3587656"/>
            <a:ext cx="736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예약 취소하기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)'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김파인애플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＇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님이 예약한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＇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죽음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1’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예약 취소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30CA99-A9D4-4024-A798-C0915A08BD16}"/>
              </a:ext>
            </a:extLst>
          </p:cNvPr>
          <p:cNvSpPr txBox="1"/>
          <p:nvPr/>
        </p:nvSpPr>
        <p:spPr>
          <a:xfrm>
            <a:off x="837978" y="5573777"/>
            <a:ext cx="7872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DELETE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reservation</a:t>
            </a:r>
            <a:endParaRPr lang="ko-KR" altLang="en-US" dirty="0"/>
          </a:p>
          <a:p>
            <a:r>
              <a:rPr lang="ko-KR" altLang="en-US" dirty="0"/>
              <a:t>WHERE </a:t>
            </a:r>
            <a:r>
              <a:rPr lang="ko-KR" altLang="en-US" dirty="0" err="1"/>
              <a:t>member_id</a:t>
            </a:r>
            <a:r>
              <a:rPr lang="ko-KR" altLang="en-US" dirty="0"/>
              <a:t> = (SELECT </a:t>
            </a:r>
            <a:r>
              <a:rPr lang="ko-KR" altLang="en-US" dirty="0" err="1"/>
              <a:t>id</a:t>
            </a:r>
            <a:r>
              <a:rPr lang="ko-KR" altLang="en-US" dirty="0"/>
              <a:t> FROM </a:t>
            </a:r>
            <a:r>
              <a:rPr lang="ko-KR" altLang="en-US" dirty="0" err="1"/>
              <a:t>member</a:t>
            </a:r>
            <a:r>
              <a:rPr lang="ko-KR" altLang="en-US" dirty="0"/>
              <a:t> WHERE </a:t>
            </a:r>
            <a:r>
              <a:rPr lang="ko-KR" altLang="en-US" dirty="0" err="1"/>
              <a:t>name</a:t>
            </a:r>
            <a:r>
              <a:rPr lang="ko-KR" altLang="en-US" dirty="0"/>
              <a:t> = '</a:t>
            </a:r>
            <a:r>
              <a:rPr lang="ko-KR" altLang="en-US" dirty="0" err="1"/>
              <a:t>김파인애플</a:t>
            </a:r>
            <a:r>
              <a:rPr lang="ko-KR" altLang="en-US" dirty="0"/>
              <a:t>')</a:t>
            </a:r>
          </a:p>
          <a:p>
            <a:r>
              <a:rPr lang="ko-KR" altLang="en-US" dirty="0"/>
              <a:t>	AND </a:t>
            </a:r>
            <a:r>
              <a:rPr lang="ko-KR" altLang="en-US" dirty="0" err="1"/>
              <a:t>book_id</a:t>
            </a:r>
            <a:r>
              <a:rPr lang="ko-KR" altLang="en-US" dirty="0"/>
              <a:t> = (SELECT </a:t>
            </a:r>
            <a:r>
              <a:rPr lang="ko-KR" altLang="en-US" dirty="0" err="1"/>
              <a:t>id</a:t>
            </a:r>
            <a:r>
              <a:rPr lang="ko-KR" altLang="en-US" dirty="0"/>
              <a:t> FROM </a:t>
            </a:r>
            <a:r>
              <a:rPr lang="ko-KR" altLang="en-US" dirty="0" err="1"/>
              <a:t>book</a:t>
            </a:r>
            <a:r>
              <a:rPr lang="ko-KR" altLang="en-US" dirty="0"/>
              <a:t> WHERE </a:t>
            </a:r>
            <a:r>
              <a:rPr lang="ko-KR" altLang="en-US" dirty="0" err="1"/>
              <a:t>bookname</a:t>
            </a:r>
            <a:r>
              <a:rPr lang="ko-KR" altLang="en-US" dirty="0"/>
              <a:t> = '죽음1');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63CC9-70E3-4ED5-A11A-FA62A7C28A8D}"/>
              </a:ext>
            </a:extLst>
          </p:cNvPr>
          <p:cNvSpPr txBox="1"/>
          <p:nvPr/>
        </p:nvSpPr>
        <p:spPr>
          <a:xfrm>
            <a:off x="4774102" y="1798121"/>
            <a:ext cx="5344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reservation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('00000001','20200004'),</a:t>
            </a:r>
          </a:p>
          <a:p>
            <a:r>
              <a:rPr lang="ko-KR" altLang="en-US" dirty="0"/>
              <a:t>('00000002','20200005');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6835C0-B646-4CEC-A9F9-4FBAAB943190}"/>
              </a:ext>
            </a:extLst>
          </p:cNvPr>
          <p:cNvSpPr/>
          <p:nvPr/>
        </p:nvSpPr>
        <p:spPr>
          <a:xfrm>
            <a:off x="837978" y="5051348"/>
            <a:ext cx="2517847" cy="222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77ABDC-1996-41D1-927A-B97EB9F598DB}"/>
              </a:ext>
            </a:extLst>
          </p:cNvPr>
          <p:cNvCxnSpPr>
            <a:stCxn id="33" idx="3"/>
          </p:cNvCxnSpPr>
          <p:nvPr/>
        </p:nvCxnSpPr>
        <p:spPr>
          <a:xfrm>
            <a:off x="3355825" y="5162818"/>
            <a:ext cx="4465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56F6C9-C82A-4C40-A51B-74D3261B7C2D}"/>
              </a:ext>
            </a:extLst>
          </p:cNvPr>
          <p:cNvSpPr txBox="1"/>
          <p:nvPr/>
        </p:nvSpPr>
        <p:spPr>
          <a:xfrm>
            <a:off x="764557" y="4191213"/>
            <a:ext cx="541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056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34D091-5949-4664-9FD3-3B18B0F6554F}"/>
              </a:ext>
            </a:extLst>
          </p:cNvPr>
          <p:cNvSpPr txBox="1"/>
          <p:nvPr/>
        </p:nvSpPr>
        <p:spPr>
          <a:xfrm>
            <a:off x="506447" y="257435"/>
            <a:ext cx="688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endParaRPr lang="ko-KR" altLang="en-US" spc="3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59DE1-94C2-4A53-91F8-7D2997AEDC6C}"/>
              </a:ext>
            </a:extLst>
          </p:cNvPr>
          <p:cNvSpPr txBox="1"/>
          <p:nvPr/>
        </p:nvSpPr>
        <p:spPr>
          <a:xfrm>
            <a:off x="469503" y="1182692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반납하기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4B86B-F6F6-4D15-96BC-3E833B97E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5" y="112193"/>
            <a:ext cx="123614" cy="596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58FFD1-0E27-419D-B97C-758C9280D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3" b="58489"/>
          <a:stretch/>
        </p:blipFill>
        <p:spPr>
          <a:xfrm>
            <a:off x="607384" y="2093493"/>
            <a:ext cx="4033187" cy="95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FE3699-5548-4D46-A6E9-9DFE96C488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7701"/>
          <a:stretch/>
        </p:blipFill>
        <p:spPr>
          <a:xfrm>
            <a:off x="607384" y="4180223"/>
            <a:ext cx="4383019" cy="9564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282688-A278-45EA-91B1-18AAA764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0" b="6343"/>
          <a:stretch/>
        </p:blipFill>
        <p:spPr>
          <a:xfrm>
            <a:off x="607384" y="5315109"/>
            <a:ext cx="4383019" cy="1039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98251D-BFD4-4688-9102-D005048C80EB}"/>
              </a:ext>
            </a:extLst>
          </p:cNvPr>
          <p:cNvSpPr txBox="1"/>
          <p:nvPr/>
        </p:nvSpPr>
        <p:spPr>
          <a:xfrm>
            <a:off x="506447" y="1705581"/>
            <a:ext cx="3874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 반납테이블에서 반납일 속성에 날짜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A237E-AA8E-4EE1-A73F-C2DDD7246DEC}"/>
              </a:ext>
            </a:extLst>
          </p:cNvPr>
          <p:cNvSpPr txBox="1"/>
          <p:nvPr/>
        </p:nvSpPr>
        <p:spPr>
          <a:xfrm>
            <a:off x="565344" y="3811363"/>
            <a:ext cx="265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② 대출테이블에서 삭제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F22A47-402F-494A-838F-45120EC0FE16}"/>
              </a:ext>
            </a:extLst>
          </p:cNvPr>
          <p:cNvSpPr txBox="1"/>
          <p:nvPr/>
        </p:nvSpPr>
        <p:spPr>
          <a:xfrm>
            <a:off x="607384" y="6511810"/>
            <a:ext cx="3029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DELETE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borrow</a:t>
            </a:r>
            <a:endParaRPr lang="ko-KR" altLang="en-US" dirty="0"/>
          </a:p>
          <a:p>
            <a:r>
              <a:rPr lang="ko-KR" altLang="en-US" dirty="0"/>
              <a:t>WHERE </a:t>
            </a:r>
            <a:r>
              <a:rPr lang="ko-KR" altLang="en-US" dirty="0" err="1"/>
              <a:t>book_id</a:t>
            </a:r>
            <a:r>
              <a:rPr lang="ko-KR" altLang="en-US" dirty="0"/>
              <a:t> = '00000001';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A2A1F2-9454-4921-A45E-86C7B952C929}"/>
              </a:ext>
            </a:extLst>
          </p:cNvPr>
          <p:cNvSpPr txBox="1"/>
          <p:nvPr/>
        </p:nvSpPr>
        <p:spPr>
          <a:xfrm>
            <a:off x="545510" y="3113497"/>
            <a:ext cx="3796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returnbook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('00000001','20200001',CURDATE());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E2BB6B-319E-430E-A6A8-5A60367C8275}"/>
              </a:ext>
            </a:extLst>
          </p:cNvPr>
          <p:cNvSpPr txBox="1"/>
          <p:nvPr/>
        </p:nvSpPr>
        <p:spPr>
          <a:xfrm>
            <a:off x="5041503" y="1182692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도서 연장하기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4AD57-7553-4DEA-A564-E5014FE0F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076" r="38895" b="5838"/>
          <a:stretch/>
        </p:blipFill>
        <p:spPr>
          <a:xfrm>
            <a:off x="5478216" y="3516134"/>
            <a:ext cx="4417946" cy="8241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F2179A-D0F2-4066-91C8-F0538B332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16" y="2073053"/>
            <a:ext cx="1930400" cy="6836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BCADD8-AEEA-4804-BF30-DACEBACAACF9}"/>
              </a:ext>
            </a:extLst>
          </p:cNvPr>
          <p:cNvSpPr txBox="1"/>
          <p:nvPr/>
        </p:nvSpPr>
        <p:spPr>
          <a:xfrm>
            <a:off x="5150692" y="1705581"/>
            <a:ext cx="3874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① 연장 테이블에 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565645-8FFE-4151-9464-6A5F1CB72E66}"/>
              </a:ext>
            </a:extLst>
          </p:cNvPr>
          <p:cNvSpPr txBox="1"/>
          <p:nvPr/>
        </p:nvSpPr>
        <p:spPr>
          <a:xfrm>
            <a:off x="5169024" y="3113189"/>
            <a:ext cx="5222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② 대출테이블에 연장된 날짜로 업데이트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기존 반납일보다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연장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9A081E-AB4F-41F1-9C88-79C4683B272D}"/>
              </a:ext>
            </a:extLst>
          </p:cNvPr>
          <p:cNvSpPr txBox="1"/>
          <p:nvPr/>
        </p:nvSpPr>
        <p:spPr>
          <a:xfrm>
            <a:off x="7462618" y="2073053"/>
            <a:ext cx="3100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INSERT INTO </a:t>
            </a:r>
            <a:r>
              <a:rPr lang="ko-KR" altLang="en-US" dirty="0" err="1"/>
              <a:t>extension</a:t>
            </a:r>
            <a:r>
              <a:rPr lang="ko-KR" altLang="en-US" dirty="0"/>
              <a:t> VALUES</a:t>
            </a:r>
          </a:p>
          <a:p>
            <a:r>
              <a:rPr lang="ko-KR" altLang="en-US" dirty="0"/>
              <a:t>('00000002',CURDATE());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2CEBB-9514-4D2B-B0F9-9C92AC95D339}"/>
              </a:ext>
            </a:extLst>
          </p:cNvPr>
          <p:cNvSpPr txBox="1"/>
          <p:nvPr/>
        </p:nvSpPr>
        <p:spPr>
          <a:xfrm>
            <a:off x="5490085" y="4472754"/>
            <a:ext cx="4901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UPDATE </a:t>
            </a:r>
            <a:r>
              <a:rPr lang="ko-KR" altLang="en-US" dirty="0" err="1"/>
              <a:t>borrow</a:t>
            </a:r>
            <a:endParaRPr lang="ko-KR" altLang="en-US" dirty="0"/>
          </a:p>
          <a:p>
            <a:r>
              <a:rPr lang="ko-KR" altLang="en-US" dirty="0"/>
              <a:t>SET </a:t>
            </a:r>
            <a:r>
              <a:rPr lang="ko-KR" altLang="en-US" dirty="0" err="1"/>
              <a:t>exp_rtn_date</a:t>
            </a:r>
            <a:r>
              <a:rPr lang="ko-KR" altLang="en-US" dirty="0"/>
              <a:t> = DATE_ADD(</a:t>
            </a:r>
            <a:r>
              <a:rPr lang="ko-KR" altLang="en-US" dirty="0" err="1"/>
              <a:t>exp_rtn_date</a:t>
            </a:r>
            <a:r>
              <a:rPr lang="ko-KR" altLang="en-US" dirty="0"/>
              <a:t>, INTERVAL +7 DAY)</a:t>
            </a:r>
          </a:p>
          <a:p>
            <a:r>
              <a:rPr lang="ko-KR" altLang="en-US" dirty="0"/>
              <a:t>WHERE </a:t>
            </a:r>
            <a:r>
              <a:rPr lang="ko-KR" altLang="en-US" dirty="0" err="1"/>
              <a:t>book_id</a:t>
            </a:r>
            <a:r>
              <a:rPr lang="ko-KR" altLang="en-US" dirty="0"/>
              <a:t> = '00000002’</a:t>
            </a:r>
            <a:endParaRPr lang="en-US" altLang="ko-KR" dirty="0"/>
          </a:p>
          <a:p>
            <a:r>
              <a:rPr lang="ko-KR" altLang="en-US" dirty="0"/>
              <a:t>AND </a:t>
            </a:r>
            <a:r>
              <a:rPr lang="ko-KR" altLang="en-US" dirty="0" err="1"/>
              <a:t>exp_rtn_date</a:t>
            </a:r>
            <a:r>
              <a:rPr lang="ko-KR" altLang="en-US" dirty="0"/>
              <a:t> &gt;= (SELECT </a:t>
            </a:r>
            <a:r>
              <a:rPr lang="ko-KR" altLang="en-US" dirty="0" err="1"/>
              <a:t>ext_date</a:t>
            </a:r>
            <a:r>
              <a:rPr lang="ko-KR" altLang="en-US" dirty="0"/>
              <a:t> FROM </a:t>
            </a:r>
            <a:r>
              <a:rPr lang="ko-KR" altLang="en-US" dirty="0" err="1"/>
              <a:t>extension</a:t>
            </a:r>
            <a:r>
              <a:rPr lang="ko-KR" altLang="en-US" dirty="0"/>
              <a:t> WHERE </a:t>
            </a:r>
            <a:r>
              <a:rPr lang="ko-KR" altLang="en-US" dirty="0" err="1"/>
              <a:t>book_id</a:t>
            </a:r>
            <a:r>
              <a:rPr lang="ko-KR" altLang="en-US" dirty="0"/>
              <a:t> = '00000002');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F3FA4B-C938-454C-B0D2-4C3AC73ADB72}"/>
              </a:ext>
            </a:extLst>
          </p:cNvPr>
          <p:cNvSpPr/>
          <p:nvPr/>
        </p:nvSpPr>
        <p:spPr>
          <a:xfrm>
            <a:off x="632149" y="4590264"/>
            <a:ext cx="4192099" cy="22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73A0B3F-F707-4CC1-BDCC-8D120CEA501F}"/>
              </a:ext>
            </a:extLst>
          </p:cNvPr>
          <p:cNvCxnSpPr>
            <a:stCxn id="35" idx="1"/>
            <a:endCxn id="14" idx="1"/>
          </p:cNvCxnSpPr>
          <p:nvPr/>
        </p:nvCxnSpPr>
        <p:spPr>
          <a:xfrm rot="10800000" flipV="1">
            <a:off x="607385" y="4702000"/>
            <a:ext cx="24765" cy="1132809"/>
          </a:xfrm>
          <a:prstGeom prst="curvedConnector3">
            <a:avLst>
              <a:gd name="adj1" fmla="val 1956762"/>
            </a:avLst>
          </a:prstGeom>
          <a:ln w="38100">
            <a:solidFill>
              <a:srgbClr val="FF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F731F7-12E9-40B0-9373-14EEF9E0D748}"/>
              </a:ext>
            </a:extLst>
          </p:cNvPr>
          <p:cNvSpPr txBox="1"/>
          <p:nvPr/>
        </p:nvSpPr>
        <p:spPr>
          <a:xfrm>
            <a:off x="173557" y="4229375"/>
            <a:ext cx="541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B5BC0F-2026-4D8B-9C6B-D3D4110CEA41}"/>
              </a:ext>
            </a:extLst>
          </p:cNvPr>
          <p:cNvSpPr/>
          <p:nvPr/>
        </p:nvSpPr>
        <p:spPr>
          <a:xfrm>
            <a:off x="8498377" y="3587890"/>
            <a:ext cx="1429315" cy="6414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9D2279-0275-4C01-999B-FE105F1D8B91}"/>
              </a:ext>
            </a:extLst>
          </p:cNvPr>
          <p:cNvSpPr/>
          <p:nvPr/>
        </p:nvSpPr>
        <p:spPr>
          <a:xfrm>
            <a:off x="3561088" y="5635550"/>
            <a:ext cx="1262435" cy="6414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0533C91-F6F0-47D3-A4E2-211DBCB26183}"/>
              </a:ext>
            </a:extLst>
          </p:cNvPr>
          <p:cNvCxnSpPr>
            <a:cxnSpLocks/>
          </p:cNvCxnSpPr>
          <p:nvPr/>
        </p:nvCxnSpPr>
        <p:spPr>
          <a:xfrm flipV="1">
            <a:off x="4823523" y="4229375"/>
            <a:ext cx="3784449" cy="149876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459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488</Words>
  <Application>Microsoft Office PowerPoint</Application>
  <PresentationFormat>사용자 지정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Noto Sans KR Black</vt:lpstr>
      <vt:lpstr>Noto Sans KR Bold</vt:lpstr>
      <vt:lpstr>Noto Sans KR Light</vt:lpstr>
      <vt:lpstr>Noto Sans KR Regular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bbtree</dc:creator>
  <cp:lastModifiedBy>ok</cp:lastModifiedBy>
  <cp:revision>110</cp:revision>
  <dcterms:created xsi:type="dcterms:W3CDTF">2017-08-29T05:03:54Z</dcterms:created>
  <dcterms:modified xsi:type="dcterms:W3CDTF">2020-12-12T17:59:53Z</dcterms:modified>
</cp:coreProperties>
</file>